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82" r:id="rId2"/>
    <p:sldId id="271" r:id="rId3"/>
    <p:sldId id="278" r:id="rId4"/>
    <p:sldId id="283" r:id="rId5"/>
    <p:sldId id="291" r:id="rId6"/>
    <p:sldId id="292" r:id="rId7"/>
    <p:sldId id="290" r:id="rId8"/>
    <p:sldId id="287" r:id="rId9"/>
    <p:sldId id="288" r:id="rId10"/>
    <p:sldId id="289" r:id="rId11"/>
    <p:sldId id="266" r:id="rId12"/>
    <p:sldId id="280" r:id="rId13"/>
    <p:sldId id="279" r:id="rId14"/>
    <p:sldId id="270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A26536-58D9-40C2-8121-AD2CB70DB2D3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FC0A193-DB40-40C6-91C8-DA73101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Concerns that mediators don’t understand the dynamics of violent families and battered women may suffer as a result.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0A193-DB40-40C6-91C8-DA731016BD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nstantia" panose="02030602050306030303" pitchFamily="18" charset="0"/>
              </a:rPr>
              <a:t>CC outlawed</a:t>
            </a:r>
            <a:r>
              <a:rPr lang="en-US" sz="2400" baseline="0" dirty="0">
                <a:latin typeface="Constantia" panose="02030602050306030303" pitchFamily="18" charset="0"/>
              </a:rPr>
              <a:t> in </a:t>
            </a:r>
            <a:r>
              <a:rPr lang="en-US" sz="2400" dirty="0">
                <a:latin typeface="Constantia" panose="02030602050306030303" pitchFamily="18" charset="0"/>
              </a:rPr>
              <a:t>England, Wales &amp; Northern Ireland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E26D-CCDD-CF42-8322-50B26B0DD4C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968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38ED2A-74A5-4175-9B95-6A06105010D6}" type="slidenum">
              <a:rPr lang="en-US" altLang="en-US">
                <a:latin typeface="Calibri" pitchFamily="34" charset="0"/>
              </a:rPr>
              <a:pPr/>
              <a:t>9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C2065-D0DF-4F81-A80F-3E4443D26A0F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9459F5-A6E8-49E9-9BB9-BCF9890ACD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Response to Intimate Partner Violence in </a:t>
            </a:r>
            <a:br>
              <a:rPr lang="en-US" sz="3600" dirty="0"/>
            </a:br>
            <a:r>
              <a:rPr lang="en-US" sz="3600" dirty="0"/>
              <a:t>Family and Divorce Cases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1648" cy="4800600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sz="8600" dirty="0"/>
          </a:p>
          <a:p>
            <a:pPr algn="ctr"/>
            <a:r>
              <a:rPr lang="en-US" sz="8600" dirty="0"/>
              <a:t>Presenter: Jeannie M. Adams, </a:t>
            </a:r>
            <a:r>
              <a:rPr lang="en-US" sz="8600" dirty="0" smtClean="0"/>
              <a:t>MA, Director</a:t>
            </a:r>
          </a:p>
          <a:p>
            <a:pPr algn="ctr"/>
            <a:r>
              <a:rPr lang="en-US" sz="8600" dirty="0" smtClean="0"/>
              <a:t>Multi-Door Dispute Resolution Division</a:t>
            </a:r>
            <a:endParaRPr lang="en-US" sz="8600" dirty="0"/>
          </a:p>
          <a:p>
            <a:pPr algn="ctr"/>
            <a:endParaRPr lang="en-US" sz="8600" dirty="0"/>
          </a:p>
          <a:p>
            <a:pPr algn="ctr"/>
            <a:r>
              <a:rPr lang="en-US" altLang="en-US" sz="6400" b="1" dirty="0">
                <a:ea typeface="ＭＳ Ｐゴシック" pitchFamily="34" charset="-128"/>
              </a:rPr>
              <a:t>Co-Authors</a:t>
            </a:r>
          </a:p>
          <a:p>
            <a:pPr algn="ctr"/>
            <a:r>
              <a:rPr lang="en-US" altLang="en-US" sz="6400" b="1" dirty="0">
                <a:ea typeface="ＭＳ Ｐゴシック" pitchFamily="34" charset="-128"/>
              </a:rPr>
              <a:t>Amy G. Applegate, JD</a:t>
            </a:r>
          </a:p>
          <a:p>
            <a:pPr algn="ctr">
              <a:spcBef>
                <a:spcPts val="0"/>
              </a:spcBef>
            </a:pPr>
            <a:r>
              <a:rPr lang="en-US" altLang="en-US" sz="6400" b="1" dirty="0">
                <a:solidFill>
                  <a:schemeClr val="bg1"/>
                </a:solidFill>
                <a:ea typeface="ＭＳ Ｐゴシック" pitchFamily="34" charset="-128"/>
              </a:rPr>
              <a:t>Maurer School of Law</a:t>
            </a:r>
          </a:p>
          <a:p>
            <a:pPr algn="ctr">
              <a:spcBef>
                <a:spcPts val="0"/>
              </a:spcBef>
            </a:pPr>
            <a:r>
              <a:rPr lang="en-US" altLang="en-US" sz="6400" b="1" dirty="0">
                <a:solidFill>
                  <a:schemeClr val="bg1"/>
                </a:solidFill>
                <a:ea typeface="ＭＳ Ｐゴシック" pitchFamily="34" charset="-128"/>
              </a:rPr>
              <a:t>Indiana University—Bloomington</a:t>
            </a:r>
          </a:p>
          <a:p>
            <a:pPr algn="ctr"/>
            <a:r>
              <a:rPr lang="en-US" altLang="en-US" sz="6400" b="1" dirty="0">
                <a:ea typeface="ＭＳ Ｐゴシック" pitchFamily="34" charset="-128"/>
              </a:rPr>
              <a:t>Amy Holtzworth-Munroe, PhD </a:t>
            </a:r>
          </a:p>
          <a:p>
            <a:pPr algn="ctr"/>
            <a:r>
              <a:rPr lang="en-US" altLang="en-US" sz="6400" b="1" dirty="0">
                <a:solidFill>
                  <a:schemeClr val="bg1"/>
                </a:solidFill>
                <a:ea typeface="ＭＳ Ｐゴシック" pitchFamily="34" charset="-128"/>
              </a:rPr>
              <a:t>Department of Psychological and Brain Sciences</a:t>
            </a:r>
            <a:br>
              <a:rPr lang="en-US" altLang="en-US" sz="6400" b="1" dirty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6400" b="1" dirty="0">
                <a:solidFill>
                  <a:schemeClr val="bg1"/>
                </a:solidFill>
                <a:ea typeface="ＭＳ Ｐゴシック" pitchFamily="34" charset="-128"/>
              </a:rPr>
              <a:t>Indiana University—Bloomington</a:t>
            </a:r>
          </a:p>
          <a:p>
            <a:pPr algn="ctr"/>
            <a:r>
              <a:rPr lang="en-US" altLang="en-US" sz="6400" b="1" dirty="0">
                <a:ea typeface="ＭＳ Ｐゴシック" pitchFamily="34" charset="-128"/>
              </a:rPr>
              <a:t>Connie J. Beck, PhD</a:t>
            </a:r>
          </a:p>
          <a:p>
            <a:pPr algn="ctr">
              <a:spcBef>
                <a:spcPts val="0"/>
              </a:spcBef>
            </a:pPr>
            <a:r>
              <a:rPr lang="en-US" altLang="en-US" sz="6400" b="1" dirty="0">
                <a:solidFill>
                  <a:schemeClr val="bg1"/>
                </a:solidFill>
                <a:ea typeface="ＭＳ Ｐゴシック" pitchFamily="34" charset="-128"/>
              </a:rPr>
              <a:t>Psychology, Policy and Law Department</a:t>
            </a:r>
          </a:p>
          <a:p>
            <a:pPr algn="ctr">
              <a:spcBef>
                <a:spcPts val="0"/>
              </a:spcBef>
            </a:pPr>
            <a:r>
              <a:rPr lang="en-US" altLang="en-US" sz="6400" b="1" dirty="0">
                <a:solidFill>
                  <a:schemeClr val="bg1"/>
                </a:solidFill>
                <a:ea typeface="ＭＳ Ｐゴシック" pitchFamily="34" charset="-128"/>
              </a:rPr>
              <a:t>University of Arizona</a:t>
            </a:r>
          </a:p>
          <a:p>
            <a:pPr algn="ctr"/>
            <a:r>
              <a:rPr lang="en-US" altLang="en-US" sz="6400" b="1" dirty="0">
                <a:ea typeface="ＭＳ Ｐゴシック" pitchFamily="34" charset="-128"/>
              </a:rPr>
              <a:t>Fernanda S. Rossi, PhD </a:t>
            </a:r>
          </a:p>
          <a:p>
            <a:pPr algn="ctr"/>
            <a:r>
              <a:rPr lang="en-US" sz="800" dirty="0"/>
              <a:t>Fernanda S. Rossi, Ph.D.</a:t>
            </a:r>
            <a:br>
              <a:rPr lang="en-US" sz="800" dirty="0"/>
            </a:br>
            <a:r>
              <a:rPr lang="en-US" sz="6400" b="1" dirty="0">
                <a:solidFill>
                  <a:schemeClr val="bg1"/>
                </a:solidFill>
              </a:rPr>
              <a:t>VA Palo Alto Health Care System</a:t>
            </a:r>
            <a:br>
              <a:rPr lang="en-US" sz="6400" b="1" dirty="0">
                <a:solidFill>
                  <a:schemeClr val="bg1"/>
                </a:solidFill>
              </a:rPr>
            </a:br>
            <a:r>
              <a:rPr lang="en-US" sz="6400" b="1" dirty="0">
                <a:solidFill>
                  <a:schemeClr val="bg1"/>
                </a:solidFill>
              </a:rPr>
              <a:t>Stanford University</a:t>
            </a:r>
            <a:endParaRPr lang="en-US" altLang="en-US" sz="6400" b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algn="ctr"/>
            <a:r>
              <a:rPr lang="en-US" altLang="en-US" sz="7200" b="1" dirty="0">
                <a:solidFill>
                  <a:schemeClr val="bg2"/>
                </a:solidFill>
                <a:ea typeface="ＭＳ Ｐゴシック" pitchFamily="34" charset="-128"/>
              </a:rPr>
              <a:t> </a:t>
            </a:r>
          </a:p>
          <a:p>
            <a:pPr algn="ctr"/>
            <a:endParaRPr lang="en-US" altLang="en-US" sz="6400" b="1" dirty="0">
              <a:solidFill>
                <a:schemeClr val="bg2"/>
              </a:solidFill>
              <a:ea typeface="ＭＳ Ｐゴシック" pitchFamily="34" charset="-128"/>
            </a:endParaRPr>
          </a:p>
          <a:p>
            <a:pPr algn="ctr"/>
            <a:endParaRPr lang="en-US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313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4400" b="1" dirty="0"/>
              <a:t>Study 2. National Institute for Justice Grant funded</a:t>
            </a:r>
            <a:br>
              <a:rPr lang="en-US" sz="4400" b="1" dirty="0"/>
            </a:br>
            <a:r>
              <a:rPr lang="en-US" sz="4400" b="1" dirty="0"/>
              <a:t>Randomized Controlled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08432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+mj-lt"/>
              </a:rPr>
              <a:t>Randomized Controlled </a:t>
            </a:r>
            <a:r>
              <a:rPr lang="en-US" sz="2200" dirty="0" smtClean="0">
                <a:latin typeface="+mj-lt"/>
              </a:rPr>
              <a:t>Study</a:t>
            </a:r>
          </a:p>
          <a:p>
            <a:r>
              <a:rPr lang="en-US" sz="2200" dirty="0" smtClean="0">
                <a:latin typeface="+mj-lt"/>
              </a:rPr>
              <a:t>Study groups</a:t>
            </a:r>
            <a:endParaRPr lang="en-US" sz="22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Shuttle mediation</a:t>
            </a:r>
          </a:p>
          <a:p>
            <a:pPr lvl="1"/>
            <a:r>
              <a:rPr lang="en-US" sz="2000" dirty="0">
                <a:latin typeface="+mj-lt"/>
              </a:rPr>
              <a:t>Video conferencing mediation</a:t>
            </a:r>
          </a:p>
          <a:p>
            <a:pPr lvl="1"/>
            <a:r>
              <a:rPr lang="en-US" sz="2000" dirty="0">
                <a:latin typeface="+mj-lt"/>
              </a:rPr>
              <a:t>Back to </a:t>
            </a:r>
            <a:r>
              <a:rPr lang="en-US" sz="2000" dirty="0" smtClean="0">
                <a:latin typeface="+mj-lt"/>
              </a:rPr>
              <a:t>court</a:t>
            </a:r>
          </a:p>
          <a:p>
            <a:pPr lvl="1">
              <a:buNone/>
            </a:pPr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Voluntary </a:t>
            </a:r>
            <a:r>
              <a:rPr lang="en-US" sz="2200" dirty="0">
                <a:latin typeface="+mj-lt"/>
              </a:rPr>
              <a:t>participation</a:t>
            </a:r>
          </a:p>
          <a:p>
            <a:r>
              <a:rPr lang="en-US" sz="2200" dirty="0">
                <a:latin typeface="+mj-lt"/>
              </a:rPr>
              <a:t>Safety protocols in place </a:t>
            </a:r>
          </a:p>
          <a:p>
            <a:r>
              <a:rPr lang="en-US" sz="2200" dirty="0">
                <a:latin typeface="+mj-lt"/>
              </a:rPr>
              <a:t>Support from DV Community, Office of Violence Against Women and Battered Women’s Justice Project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Intimate Partner Violence (IPV) </a:t>
            </a:r>
            <a:br>
              <a:rPr lang="en-US" altLang="en-US" dirty="0" smtClean="0"/>
            </a:br>
            <a:r>
              <a:rPr lang="en-US" altLang="en-US" dirty="0" smtClean="0"/>
              <a:t>and Mediation 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Concerns:</a:t>
            </a:r>
          </a:p>
          <a:p>
            <a:pPr lvl="1"/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Safety (victim and others)</a:t>
            </a:r>
          </a:p>
          <a:p>
            <a:pPr lvl="1"/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Power imbalance (victim </a:t>
            </a:r>
            <a:r>
              <a:rPr lang="en-US" altLang="en-US" sz="2800" dirty="0" err="1" smtClean="0">
                <a:latin typeface="+mj-lt"/>
                <a:ea typeface="ＭＳ Ｐゴシック" pitchFamily="34" charset="-128"/>
              </a:rPr>
              <a:t>vs</a:t>
            </a:r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 abuser)</a:t>
            </a:r>
          </a:p>
          <a:p>
            <a:pPr lvl="1"/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Victim not able to exercise self-determination</a:t>
            </a:r>
          </a:p>
          <a:p>
            <a:pPr lvl="1"/>
            <a:endParaRPr lang="en-US" altLang="en-US" sz="2800" dirty="0" smtClean="0">
              <a:latin typeface="+mj-lt"/>
              <a:ea typeface="ＭＳ Ｐゴシック" pitchFamily="34" charset="-128"/>
            </a:endParaRPr>
          </a:p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Proponent responses:</a:t>
            </a:r>
          </a:p>
          <a:p>
            <a:pPr lvl="1"/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Would victim fare better in court?</a:t>
            </a:r>
          </a:p>
          <a:p>
            <a:pPr lvl="1"/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Disempowerment of victim who wants to mediate</a:t>
            </a:r>
          </a:p>
          <a:p>
            <a:pPr lvl="1"/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Accommodations address concerns</a:t>
            </a:r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67AD-CC4C-4F24-94F6-FB49C6DB3943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31749" name="Picture 2" descr="Image result for couple confli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7813" y="1295400"/>
            <a:ext cx="25161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to maximize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Protocols for arrival and departure</a:t>
            </a:r>
          </a:p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Security officers present</a:t>
            </a:r>
          </a:p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Panic buttons in rooms</a:t>
            </a:r>
          </a:p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Mediators and staff trained in IPV</a:t>
            </a:r>
          </a:p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Findings cannot be applied to less safe environments or untrained mediators. </a:t>
            </a:r>
          </a:p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Not suggesting mandated mediation or joint mediation for these cases.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Reported feeling safe during process, more satisfied and more positive feelings about various aspects of process, such as fairness, building rapport</a:t>
            </a:r>
          </a:p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No significant differences in case outcome across conditions with regard to satisfaction with outcome </a:t>
            </a:r>
            <a:r>
              <a:rPr lang="en-US" altLang="en-US" sz="2800" smtClean="0">
                <a:latin typeface="+mj-lt"/>
                <a:ea typeface="ＭＳ Ｐゴシック" pitchFamily="34" charset="-128"/>
              </a:rPr>
              <a:t>or </a:t>
            </a:r>
            <a:r>
              <a:rPr lang="en-US" altLang="en-US" sz="2800" smtClean="0">
                <a:latin typeface="+mj-lt"/>
                <a:ea typeface="ＭＳ Ｐゴシック" pitchFamily="34" charset="-128"/>
              </a:rPr>
              <a:t>mediator. </a:t>
            </a:r>
            <a:endParaRPr lang="en-US" altLang="en-US" sz="2800" dirty="0"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Jeannie M. Adams, Director </a:t>
            </a:r>
          </a:p>
          <a:p>
            <a:pPr>
              <a:buNone/>
            </a:pPr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    Multi-Door Dispute Resolution Division </a:t>
            </a:r>
          </a:p>
          <a:p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Email: jeannie.adams@dcsc.gov</a:t>
            </a:r>
            <a:endParaRPr lang="en-US" altLang="en-US" sz="2800" dirty="0"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981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Is </a:t>
            </a:r>
            <a:r>
              <a:rPr lang="en-US" sz="4400" b="1" dirty="0" smtClean="0"/>
              <a:t>Mediation</a:t>
            </a:r>
            <a:r>
              <a:rPr lang="en-US" b="1" dirty="0" smtClean="0"/>
              <a:t> Safe and Appropriate</a:t>
            </a:r>
            <a:br>
              <a:rPr lang="en-US" b="1" dirty="0" smtClean="0"/>
            </a:br>
            <a:r>
              <a:rPr lang="en-US" b="1" dirty="0" smtClean="0"/>
              <a:t>for Cases with </a:t>
            </a:r>
            <a:br>
              <a:rPr lang="en-US" b="1" dirty="0" smtClean="0"/>
            </a:br>
            <a:r>
              <a:rPr lang="en-US" b="1" dirty="0" smtClean="0"/>
              <a:t>Intimate Partner Violence (IPV)? 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863725" y="5353050"/>
            <a:ext cx="6457950" cy="2228850"/>
          </a:xfrm>
        </p:spPr>
        <p:txBody>
          <a:bodyPr/>
          <a:lstStyle/>
          <a:p>
            <a:endParaRPr lang="en-US" altLang="en-US" sz="1800" smtClean="0">
              <a:ea typeface="ＭＳ Ｐゴシック" pitchFamily="34" charset="-128"/>
            </a:endParaRPr>
          </a:p>
          <a:p>
            <a:pPr lvl="1"/>
            <a:endParaRPr lang="en-US" altLang="en-US" smtClean="0">
              <a:ea typeface="ＭＳ Ｐゴシック" pitchFamily="34" charset="-128"/>
            </a:endParaRPr>
          </a:p>
          <a:p>
            <a:pPr lvl="1">
              <a:buClr>
                <a:schemeClr val="accent1"/>
              </a:buClr>
            </a:pPr>
            <a:endParaRPr lang="en-US" altLang="en-US" smtClean="0">
              <a:ea typeface="ＭＳ Ｐゴシック" pitchFamily="34" charset="-128"/>
            </a:endParaRPr>
          </a:p>
          <a:p>
            <a:pPr lvl="1">
              <a:buClr>
                <a:schemeClr val="accent1"/>
              </a:buClr>
              <a:buFontTx/>
              <a:buNone/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1F4AA9-0576-4B9D-B2D3-05CFD32E8113}" type="slidenum">
              <a:rPr lang="en-US" altLang="en-US"/>
              <a:pPr/>
              <a:t>2</a:t>
            </a:fld>
            <a:endParaRPr lang="en-US" altLang="en-US"/>
          </a:p>
        </p:txBody>
      </p:sp>
      <p:pic>
        <p:nvPicPr>
          <p:cNvPr id="30725" name="Picture 2" descr="Image result for intimate partner viole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00400"/>
            <a:ext cx="37147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Mediation assumes that parents are roughly equal in bargaining power and capable of negotiating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Parents will bargain in good faith to reach agreements that are safe and in the best interests of children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67990" y="533401"/>
            <a:ext cx="83058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700" b="1" dirty="0">
                <a:ea typeface="ＭＳ Ｐゴシック" pitchFamily="34" charset="-128"/>
              </a:rPr>
              <a:t/>
            </a:r>
            <a:br>
              <a:rPr lang="en-US" altLang="en-US" sz="2700" b="1" dirty="0">
                <a:ea typeface="ＭＳ Ｐゴシック" pitchFamily="34" charset="-128"/>
              </a:rPr>
            </a:br>
            <a:r>
              <a:rPr lang="en-US" altLang="en-US" sz="2700" b="1" dirty="0">
                <a:ea typeface="ＭＳ Ｐゴシック" pitchFamily="34" charset="-128"/>
              </a:rPr>
              <a:t/>
            </a:r>
            <a:br>
              <a:rPr lang="en-US" altLang="en-US" sz="2700" b="1" dirty="0">
                <a:ea typeface="ＭＳ Ｐゴシック" pitchFamily="34" charset="-128"/>
              </a:rPr>
            </a:br>
            <a:r>
              <a:rPr lang="en-US" altLang="en-US" sz="2700" b="1" dirty="0">
                <a:ea typeface="ＭＳ Ｐゴシック" pitchFamily="34" charset="-128"/>
              </a:rPr>
              <a:t/>
            </a:r>
            <a:br>
              <a:rPr lang="en-US" altLang="en-US" sz="2700" b="1" dirty="0">
                <a:ea typeface="ＭＳ Ｐゴシック" pitchFamily="34" charset="-128"/>
              </a:rPr>
            </a:br>
            <a:r>
              <a:rPr lang="en-US" altLang="en-US" sz="4400" b="1" dirty="0">
                <a:ea typeface="ＭＳ Ｐゴシック" pitchFamily="34" charset="-128"/>
              </a:rPr>
              <a:t>Differing Views on Whether Mediation </a:t>
            </a:r>
            <a:r>
              <a:rPr lang="en-US" altLang="en-US" sz="4400" b="1" dirty="0" smtClean="0">
                <a:ea typeface="ＭＳ Ｐゴシック" pitchFamily="34" charset="-128"/>
              </a:rPr>
              <a:t>is Safe </a:t>
            </a:r>
            <a:r>
              <a:rPr lang="en-US" altLang="en-US" sz="4400" b="1" dirty="0">
                <a:ea typeface="ＭＳ Ｐゴシック" pitchFamily="34" charset="-128"/>
              </a:rPr>
              <a:t>and Appropriate for Cases with IPV? </a:t>
            </a:r>
            <a:endParaRPr lang="en-US" altLang="en-US" sz="2700" dirty="0">
              <a:ea typeface="ＭＳ Ｐゴシック" pitchFamily="34" charset="-128"/>
            </a:endParaRP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Mediation is never appropriate for this population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2400" dirty="0">
              <a:latin typeface="+mj-lt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</a:rPr>
              <a:t>Mediation 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</a:rPr>
              <a:t>may be appropriate with accommodations, including: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Support person or attorney 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Security measures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Suspend or terminate mediation as necessary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Parties kept physically separate, e.g.,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Shuttle mediation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Telephone, on-line, or </a:t>
            </a:r>
            <a:endParaRPr lang="en-US" altLang="en-US" dirty="0" smtClean="0">
              <a:latin typeface="+mj-lt"/>
              <a:ea typeface="ＭＳ Ｐゴシック" panose="020B0600070205080204" pitchFamily="34" charset="-128"/>
            </a:endParaRPr>
          </a:p>
          <a:p>
            <a:pPr lvl="3">
              <a:lnSpc>
                <a:spcPct val="80000"/>
              </a:lnSpc>
              <a:defRPr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V</a:t>
            </a:r>
            <a:r>
              <a:rPr lang="en-US" altLang="en-US" dirty="0" smtClean="0">
                <a:latin typeface="+mj-lt"/>
                <a:ea typeface="ＭＳ Ｐゴシック" panose="020B0600070205080204" pitchFamily="34" charset="-128"/>
              </a:rPr>
              <a:t>ideo-conferencing </a:t>
            </a:r>
            <a:r>
              <a:rPr lang="en-US" altLang="en-US" dirty="0">
                <a:latin typeface="+mj-lt"/>
                <a:ea typeface="ＭＳ Ｐゴシック" panose="020B0600070205080204" pitchFamily="34" charset="-128"/>
              </a:rPr>
              <a:t>mediation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altLang="en-US" sz="17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700" dirty="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  <a:defRPr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  <a:buClr>
                <a:schemeClr val="accent1"/>
              </a:buClr>
              <a:defRPr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  <a:buClr>
                <a:schemeClr val="accent1"/>
              </a:buClr>
              <a:buFontTx/>
              <a:buNone/>
              <a:defRPr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700" dirty="0">
              <a:ea typeface="ＭＳ Ｐゴシック" panose="020B0600070205080204" pitchFamily="34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B74D69-6A11-445F-BD4C-6D843BB324F8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Screening process, detecting IPV in family and divorce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Mediation program staff administer IPV screening of all mediation parties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Multi-Door Screening Process 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Mediator Assessment of Safety Issues and Concerns </a:t>
            </a:r>
            <a:r>
              <a:rPr lang="en-US" sz="2200" dirty="0">
                <a:latin typeface="+mj-lt"/>
              </a:rPr>
              <a:t>(MASIC)</a:t>
            </a:r>
          </a:p>
          <a:p>
            <a:pPr>
              <a:defRPr/>
            </a:pPr>
            <a:endParaRPr lang="en-US" sz="2400" b="1" dirty="0">
              <a:latin typeface="+mj-lt"/>
              <a:ea typeface="MS PGothic" charset="0"/>
              <a:cs typeface="Cambria"/>
            </a:endParaRPr>
          </a:p>
          <a:p>
            <a:pPr>
              <a:defRPr/>
            </a:pPr>
            <a:endParaRPr lang="en-US" sz="2400" b="1" dirty="0">
              <a:latin typeface="+mj-lt"/>
              <a:ea typeface="MS PGothic" charset="0"/>
              <a:cs typeface="Cambria"/>
            </a:endParaRPr>
          </a:p>
          <a:p>
            <a:pPr>
              <a:buNone/>
              <a:defRPr/>
            </a:pPr>
            <a:r>
              <a:rPr lang="en-US" sz="2400" b="1" dirty="0">
                <a:latin typeface="+mj-lt"/>
                <a:ea typeface="MS PGothic" charset="0"/>
                <a:cs typeface="Cambria"/>
              </a:rPr>
              <a:t>Mediator’s Assessment of Safety Issues and Concerns </a:t>
            </a:r>
            <a:r>
              <a:rPr lang="en-US" sz="2000" dirty="0">
                <a:latin typeface="+mj-lt"/>
                <a:ea typeface="MS PGothic" charset="0"/>
                <a:cs typeface="News Gothic MT"/>
              </a:rPr>
              <a:t>Holtzworth-Munroe, Beck, &amp; Applegate (2010</a:t>
            </a:r>
            <a:r>
              <a:rPr lang="en-US" sz="2000" dirty="0" smtClean="0">
                <a:latin typeface="+mj-lt"/>
                <a:ea typeface="MS PGothic" charset="0"/>
                <a:cs typeface="News Gothic MT"/>
              </a:rPr>
              <a:t>) </a:t>
            </a:r>
            <a:r>
              <a:rPr lang="en-US" sz="2000" i="1" dirty="0" smtClean="0">
                <a:latin typeface="+mj-lt"/>
                <a:ea typeface="MS PGothic" charset="0"/>
                <a:cs typeface="News Gothic MT"/>
              </a:rPr>
              <a:t>Family </a:t>
            </a:r>
            <a:r>
              <a:rPr lang="en-US" sz="2000" i="1" dirty="0">
                <a:latin typeface="+mj-lt"/>
                <a:ea typeface="MS PGothic" charset="0"/>
                <a:cs typeface="News Gothic MT"/>
              </a:rPr>
              <a:t>Court Review </a:t>
            </a:r>
            <a:r>
              <a:rPr lang="en-US" sz="2000" i="1" dirty="0" smtClean="0">
                <a:latin typeface="+mj-lt"/>
              </a:rPr>
              <a:t> </a:t>
            </a:r>
            <a:endParaRPr lang="en-US" sz="20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153400" cy="121919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</a:rPr>
              <a:t>Definition of Intimate Partner Violence (IPV)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772400" cy="4648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  <a:defRPr/>
            </a:pPr>
            <a:r>
              <a:rPr lang="en-US" sz="2800" dirty="0">
                <a:latin typeface="+mj-lt"/>
              </a:rPr>
              <a:t>Multidimensional </a:t>
            </a:r>
            <a:r>
              <a:rPr lang="en-US" sz="2800" dirty="0" smtClean="0">
                <a:latin typeface="+mj-lt"/>
              </a:rPr>
              <a:t>Construct</a:t>
            </a:r>
            <a:endParaRPr lang="en-US" sz="2800" dirty="0">
              <a:latin typeface="+mj-lt"/>
            </a:endParaRPr>
          </a:p>
          <a:p>
            <a:pPr marL="548640" lvl="2" indent="-274320">
              <a:spcBef>
                <a:spcPts val="12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+mj-lt"/>
              </a:rPr>
              <a:t>Psychological/Emotional Abuse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+mj-lt"/>
              </a:rPr>
              <a:t>Coercive Controlling Behaviors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+mj-lt"/>
              </a:rPr>
              <a:t>Physical Aggression and Violence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+mj-lt"/>
              </a:rPr>
              <a:t>Sexual Assault, Intimidation &amp; Coercion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+mj-lt"/>
              </a:rPr>
              <a:t>Stalking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+mj-lt"/>
              </a:rPr>
              <a:t>Fear </a:t>
            </a:r>
          </a:p>
          <a:p>
            <a:pPr lvl="1"/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5826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i="1" dirty="0"/>
              <a:t>Systematic</a:t>
            </a:r>
            <a:r>
              <a:rPr lang="en-US" sz="4000" b="1" dirty="0"/>
              <a:t> IPV screen led to more party reports of IPV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0081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Screening determines suitability for mediation: </a:t>
            </a:r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  <a:p>
            <a:r>
              <a:rPr lang="en-US" altLang="en-US" sz="2800" dirty="0">
                <a:latin typeface="+mj-lt"/>
                <a:ea typeface="ＭＳ Ｐゴシック" pitchFamily="34" charset="-128"/>
              </a:rPr>
              <a:t>Study 1 findings, </a:t>
            </a:r>
            <a:endParaRPr lang="en-US" altLang="en-US" sz="2800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lang="en-US" altLang="en-US" dirty="0" smtClean="0">
                <a:latin typeface="+mj-lt"/>
                <a:ea typeface="ＭＳ Ｐゴシック" pitchFamily="34" charset="-128"/>
              </a:rPr>
              <a:t>A </a:t>
            </a:r>
            <a:r>
              <a:rPr lang="en-US" altLang="en-US" dirty="0">
                <a:latin typeface="+mj-lt"/>
                <a:ea typeface="ＭＳ Ｐゴシック" pitchFamily="34" charset="-128"/>
              </a:rPr>
              <a:t>behaviorally specific systematic </a:t>
            </a:r>
            <a:r>
              <a:rPr lang="en-US" altLang="en-US" dirty="0" smtClean="0">
                <a:latin typeface="+mj-lt"/>
                <a:ea typeface="ＭＳ Ｐゴシック" pitchFamily="34" charset="-128"/>
              </a:rPr>
              <a:t>screening instrument </a:t>
            </a:r>
            <a:r>
              <a:rPr lang="en-US" altLang="en-US" dirty="0">
                <a:latin typeface="+mj-lt"/>
                <a:ea typeface="ＭＳ Ｐゴシック" pitchFamily="34" charset="-128"/>
              </a:rPr>
              <a:t>(MASIC) detected more IPV than </a:t>
            </a:r>
            <a:endParaRPr lang="en-US" altLang="en-US" dirty="0" smtClean="0">
              <a:latin typeface="+mj-lt"/>
              <a:ea typeface="ＭＳ Ｐゴシック" pitchFamily="34" charset="-128"/>
            </a:endParaRPr>
          </a:p>
          <a:p>
            <a:pPr marL="393192" lvl="1" indent="0">
              <a:buNone/>
            </a:pPr>
            <a:endParaRPr lang="en-US" altLang="en-US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lang="en-US" altLang="en-US" dirty="0" smtClean="0">
                <a:latin typeface="+mj-lt"/>
                <a:ea typeface="ＭＳ Ｐゴシック" pitchFamily="34" charset="-128"/>
              </a:rPr>
              <a:t>A set of systematic screening questions </a:t>
            </a:r>
            <a:r>
              <a:rPr lang="en-US" altLang="en-US" dirty="0">
                <a:latin typeface="+mj-lt"/>
                <a:ea typeface="ＭＳ Ｐゴシック" pitchFamily="34" charset="-128"/>
              </a:rPr>
              <a:t>(Multi-Door) that was not behaviorally specific</a:t>
            </a:r>
          </a:p>
          <a:p>
            <a:pPr>
              <a:buNone/>
            </a:pPr>
            <a:endParaRPr lang="en-US" sz="2400" b="1" dirty="0">
              <a:ea typeface="MS PGothic" charset="0"/>
              <a:cs typeface="Cambria"/>
            </a:endParaRP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86700" cy="811213"/>
          </a:xfrm>
        </p:spPr>
        <p:txBody>
          <a:bodyPr/>
          <a:lstStyle/>
          <a:p>
            <a:pPr algn="ctr"/>
            <a:r>
              <a:rPr lang="en-US" altLang="en-US" sz="3600" b="1" dirty="0">
                <a:ea typeface="ＭＳ Ｐゴシック" pitchFamily="34" charset="-128"/>
              </a:rPr>
              <a:t>Multi Door Process for Screening for IPV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7881938" cy="4572000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+mj-lt"/>
                <a:ea typeface="ＭＳ Ｐゴシック" pitchFamily="34" charset="-128"/>
              </a:rPr>
              <a:t>Administered by trained </a:t>
            </a:r>
            <a:r>
              <a:rPr lang="en-US" altLang="en-US" sz="2800" dirty="0" smtClean="0">
                <a:latin typeface="+mj-lt"/>
                <a:ea typeface="ＭＳ Ｐゴシック" pitchFamily="34" charset="-128"/>
              </a:rPr>
              <a:t>staff</a:t>
            </a:r>
          </a:p>
          <a:p>
            <a:pPr marL="0" indent="0">
              <a:buNone/>
            </a:pPr>
            <a:endParaRPr lang="en-US" altLang="en-US" sz="2800" dirty="0">
              <a:latin typeface="+mj-lt"/>
              <a:ea typeface="ＭＳ Ｐゴシック" pitchFamily="34" charset="-128"/>
            </a:endParaRPr>
          </a:p>
          <a:p>
            <a:pPr lvl="1"/>
            <a:r>
              <a:rPr lang="en-US" altLang="en-US" dirty="0" smtClean="0">
                <a:latin typeface="+mj-lt"/>
                <a:ea typeface="ＭＳ Ｐゴシック" pitchFamily="34" charset="-128"/>
              </a:rPr>
              <a:t>Conducted </a:t>
            </a:r>
            <a:r>
              <a:rPr lang="en-US" altLang="en-US" dirty="0">
                <a:latin typeface="+mj-lt"/>
                <a:ea typeface="ＭＳ Ｐゴシック" pitchFamily="34" charset="-128"/>
              </a:rPr>
              <a:t>in a safe and sensitive </a:t>
            </a:r>
            <a:r>
              <a:rPr lang="en-US" altLang="en-US" dirty="0" smtClean="0">
                <a:latin typeface="+mj-lt"/>
                <a:ea typeface="ＭＳ Ｐゴシック" pitchFamily="34" charset="-128"/>
              </a:rPr>
              <a:t>way</a:t>
            </a:r>
          </a:p>
          <a:p>
            <a:pPr lvl="2"/>
            <a:r>
              <a:rPr lang="en-US" altLang="en-US" dirty="0" smtClean="0">
                <a:latin typeface="+mj-lt"/>
                <a:ea typeface="ＭＳ Ｐゴシック" pitchFamily="34" charset="-128"/>
              </a:rPr>
              <a:t>Interview </a:t>
            </a:r>
            <a:r>
              <a:rPr lang="en-US" altLang="en-US" dirty="0">
                <a:latin typeface="+mj-lt"/>
                <a:ea typeface="ＭＳ Ｐゴシック" pitchFamily="34" charset="-128"/>
              </a:rPr>
              <a:t>with parties </a:t>
            </a:r>
            <a:r>
              <a:rPr lang="en-US" altLang="en-US" dirty="0" smtClean="0">
                <a:latin typeface="+mj-lt"/>
                <a:ea typeface="ＭＳ Ｐゴシック" pitchFamily="34" charset="-128"/>
              </a:rPr>
              <a:t>separated</a:t>
            </a:r>
          </a:p>
          <a:p>
            <a:pPr marL="667512" lvl="2" indent="0">
              <a:buNone/>
            </a:pPr>
            <a:endParaRPr lang="en-US" altLang="en-US" dirty="0">
              <a:latin typeface="+mj-lt"/>
              <a:ea typeface="ＭＳ Ｐゴシック" pitchFamily="34" charset="-128"/>
            </a:endParaRPr>
          </a:p>
          <a:p>
            <a:pPr lvl="1"/>
            <a:r>
              <a:rPr lang="en-US" altLang="en-US" dirty="0">
                <a:latin typeface="+mj-lt"/>
                <a:ea typeface="ＭＳ Ｐゴシック" pitchFamily="34" charset="-128"/>
              </a:rPr>
              <a:t>Systematic (every case</a:t>
            </a:r>
            <a:r>
              <a:rPr lang="en-US" altLang="en-US" dirty="0" smtClean="0">
                <a:latin typeface="+mj-lt"/>
                <a:ea typeface="ＭＳ Ｐゴシック" pitchFamily="34" charset="-128"/>
              </a:rPr>
              <a:t>)</a:t>
            </a:r>
          </a:p>
          <a:p>
            <a:pPr lvl="1"/>
            <a:endParaRPr lang="en-US" altLang="en-US" dirty="0">
              <a:latin typeface="+mj-lt"/>
              <a:ea typeface="ＭＳ Ｐゴシック" pitchFamily="34" charset="-128"/>
            </a:endParaRPr>
          </a:p>
          <a:p>
            <a:pPr lvl="1"/>
            <a:r>
              <a:rPr lang="en-US" altLang="en-US" dirty="0" smtClean="0">
                <a:latin typeface="+mj-lt"/>
                <a:ea typeface="ＭＳ Ｐゴシック" pitchFamily="34" charset="-128"/>
              </a:rPr>
              <a:t>Standardized measure and process</a:t>
            </a:r>
          </a:p>
          <a:p>
            <a:pPr lvl="1"/>
            <a:endParaRPr lang="en-US" altLang="en-US" dirty="0">
              <a:latin typeface="+mj-lt"/>
              <a:ea typeface="ＭＳ Ｐゴシック" pitchFamily="34" charset="-128"/>
            </a:endParaRPr>
          </a:p>
          <a:p>
            <a:pPr lvl="1"/>
            <a:r>
              <a:rPr lang="en-US" altLang="en-US" dirty="0">
                <a:latin typeface="+mj-lt"/>
                <a:ea typeface="ＭＳ Ｐゴシック" pitchFamily="34" charset="-128"/>
              </a:rPr>
              <a:t>Behaviorally Specific </a:t>
            </a:r>
            <a:r>
              <a:rPr lang="en-US" altLang="en-US" dirty="0" smtClean="0">
                <a:latin typeface="+mj-lt"/>
                <a:ea typeface="ＭＳ Ｐゴシック" pitchFamily="34" charset="-128"/>
              </a:rPr>
              <a:t>questions asked</a:t>
            </a:r>
            <a:endParaRPr lang="en-US" altLang="en-US" dirty="0"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696200" cy="2919413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sz="1575" dirty="0">
                <a:latin typeface="+mn-lt"/>
              </a:rPr>
              <a:t/>
            </a:r>
            <a:br>
              <a:rPr lang="en-US" sz="1575" dirty="0">
                <a:latin typeface="+mn-lt"/>
              </a:rPr>
            </a:br>
            <a:r>
              <a:rPr lang="en-US" sz="3000" dirty="0">
                <a:latin typeface="+mn-lt"/>
              </a:rPr>
              <a:t/>
            </a:r>
            <a:br>
              <a:rPr lang="en-US" sz="3000" dirty="0">
                <a:latin typeface="+mn-lt"/>
              </a:rPr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100" b="1" dirty="0"/>
              <a:t>Intimate Partner Violence (IPV) and </a:t>
            </a:r>
            <a:br>
              <a:rPr lang="en-US" sz="3100" b="1" dirty="0"/>
            </a:br>
            <a:r>
              <a:rPr lang="en-US" sz="3100" b="1" dirty="0"/>
              <a:t>Custody Decisions:  </a:t>
            </a:r>
            <a:br>
              <a:rPr lang="en-US" sz="3100" b="1" dirty="0"/>
            </a:br>
            <a:r>
              <a:rPr lang="en-US" sz="3100" b="1" dirty="0"/>
              <a:t>A Randomized Controlled Trial of Outcomes from Family Court, </a:t>
            </a:r>
            <a:br>
              <a:rPr lang="en-US" sz="3100" b="1" dirty="0"/>
            </a:br>
            <a:r>
              <a:rPr lang="en-US" sz="3100" b="1" dirty="0"/>
              <a:t>Shuttle Mediation or </a:t>
            </a:r>
            <a:br>
              <a:rPr lang="en-US" sz="3100" b="1" dirty="0"/>
            </a:br>
            <a:r>
              <a:rPr lang="en-US" sz="3100" b="1" dirty="0"/>
              <a:t>Videoconferencing </a:t>
            </a:r>
            <a:r>
              <a:rPr lang="en-US" sz="3100" b="1" dirty="0" smtClean="0"/>
              <a:t>Mediation</a:t>
            </a:r>
            <a:endParaRPr lang="en-US" sz="3100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52400" y="4168775"/>
            <a:ext cx="8886825" cy="2324100"/>
          </a:xfrm>
        </p:spPr>
        <p:txBody>
          <a:bodyPr>
            <a:normAutofit lnSpcReduction="10000"/>
          </a:bodyPr>
          <a:lstStyle/>
          <a:p>
            <a:pPr marL="63500" indent="0" algn="ctr">
              <a:buFontTx/>
              <a:buNone/>
            </a:pPr>
            <a:r>
              <a:rPr lang="en-US" altLang="en-US" sz="2200" b="1" dirty="0">
                <a:latin typeface="+mj-lt"/>
                <a:ea typeface="News Gothic MT"/>
                <a:cs typeface="News Gothic MT"/>
              </a:rPr>
              <a:t>Key Personnel: Holtzworth-Munroe, Beck, Applegate, </a:t>
            </a:r>
          </a:p>
          <a:p>
            <a:pPr marL="63500" indent="0" algn="ctr">
              <a:buFontTx/>
              <a:buNone/>
            </a:pPr>
            <a:r>
              <a:rPr lang="en-US" altLang="en-US" sz="2200" b="1" dirty="0">
                <a:latin typeface="+mj-lt"/>
                <a:ea typeface="News Gothic MT"/>
                <a:cs typeface="News Gothic MT"/>
              </a:rPr>
              <a:t>Hale, Adams, &amp; Rossi</a:t>
            </a:r>
            <a:endParaRPr lang="en-US" altLang="en-US" sz="2200" b="1" baseline="30000" dirty="0">
              <a:latin typeface="+mj-lt"/>
              <a:ea typeface="News Gothic MT"/>
              <a:cs typeface="News Gothic MT"/>
            </a:endParaRPr>
          </a:p>
          <a:p>
            <a:pPr marL="63500" indent="0">
              <a:buFontTx/>
              <a:buNone/>
            </a:pPr>
            <a:endParaRPr lang="en-US" altLang="en-US" sz="900" dirty="0">
              <a:ea typeface="News Gothic MT"/>
              <a:cs typeface="News Gothic MT"/>
            </a:endParaRPr>
          </a:p>
          <a:p>
            <a:pPr marL="63500" indent="0">
              <a:buFontTx/>
              <a:buNone/>
            </a:pPr>
            <a:endParaRPr lang="en-US" altLang="en-US" sz="1200" b="1" dirty="0">
              <a:ea typeface="News Gothic MT"/>
              <a:cs typeface="News Gothic MT"/>
            </a:endParaRPr>
          </a:p>
          <a:p>
            <a:pPr marL="63500" indent="0">
              <a:buFontTx/>
              <a:buNone/>
            </a:pPr>
            <a:r>
              <a:rPr lang="en-US" altLang="en-US" sz="1400" b="1" dirty="0">
                <a:latin typeface="+mj-lt"/>
                <a:ea typeface="News Gothic MT"/>
                <a:cs typeface="News Gothic MT"/>
              </a:rPr>
              <a:t>Funded by: National Institute of Justice</a:t>
            </a:r>
            <a:endParaRPr lang="en-US" altLang="en-US" sz="1400" dirty="0">
              <a:latin typeface="+mj-lt"/>
              <a:ea typeface="News Gothic MT"/>
              <a:cs typeface="News Gothic MT"/>
            </a:endParaRPr>
          </a:p>
          <a:p>
            <a:pPr marL="63500" indent="0">
              <a:buFontTx/>
              <a:buNone/>
            </a:pPr>
            <a:r>
              <a:rPr lang="en-US" altLang="en-US" sz="1400" dirty="0">
                <a:latin typeface="+mj-lt"/>
                <a:ea typeface="News Gothic MT"/>
                <a:cs typeface="News Gothic MT"/>
              </a:rPr>
              <a:t>This project was supported by Award No. 2013-VA-CX-0044, awarded by the National Institute of Justice, Office of Justice Programs, U.S. Department of Justice. The opinions, findings, and conclusions or recommendations expressed in this publication/program/exhibition are those of the author(s) and do not necessarily reflect those of the Department of Justice.</a:t>
            </a:r>
          </a:p>
        </p:txBody>
      </p:sp>
      <p:pic>
        <p:nvPicPr>
          <p:cNvPr id="3379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8175" y="52388"/>
            <a:ext cx="857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852CCF-B188-46B2-8821-7EF9D402E3E1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711</TotalTime>
  <Words>581</Words>
  <Application>Microsoft Office PowerPoint</Application>
  <PresentationFormat>On-screen Show (4:3)</PresentationFormat>
  <Paragraphs>125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Response to Intimate Partner Violence in  Family and Divorce Cases </vt:lpstr>
      <vt:lpstr>           Is Mediation Safe and Appropriate for Cases with  Intimate Partner Violence (IPV)? </vt:lpstr>
      <vt:lpstr>Slide 3</vt:lpstr>
      <vt:lpstr>   Differing Views on Whether Mediation is Safe and Appropriate for Cases with IPV? </vt:lpstr>
      <vt:lpstr>Screening process, detecting IPV in family and divorce cases</vt:lpstr>
      <vt:lpstr>Definition of Intimate Partner Violence (IPV)</vt:lpstr>
      <vt:lpstr>Systematic IPV screen led to more party reports of IPV </vt:lpstr>
      <vt:lpstr>Multi Door Process for Screening for IPV</vt:lpstr>
      <vt:lpstr>   Intimate Partner Violence (IPV) and  Custody Decisions:   A Randomized Controlled Trial of Outcomes from Family Court,  Shuttle Mediation or  Videoconferencing Mediation</vt:lpstr>
      <vt:lpstr> Study 2. National Institute for Justice Grant funded Randomized Controlled Study</vt:lpstr>
      <vt:lpstr>Intimate Partner Violence (IPV)  and Mediation </vt:lpstr>
      <vt:lpstr>Design to maximize safety</vt:lpstr>
      <vt:lpstr>Slide 13</vt:lpstr>
      <vt:lpstr>Contact information</vt:lpstr>
    </vt:vector>
  </TitlesOfParts>
  <Company>DC Superior 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MULTI-DOOR DISPUTE RESOLUTION</dc:title>
  <dc:creator>adamsj</dc:creator>
  <cp:lastModifiedBy>adamsj</cp:lastModifiedBy>
  <cp:revision>70</cp:revision>
  <dcterms:created xsi:type="dcterms:W3CDTF">2018-09-25T16:09:10Z</dcterms:created>
  <dcterms:modified xsi:type="dcterms:W3CDTF">2018-10-05T17:08:48Z</dcterms:modified>
</cp:coreProperties>
</file>